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10/08/20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10/08/20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ehdi.abbas92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9948"/>
            <a:ext cx="7543800" cy="2593975"/>
          </a:xfrm>
        </p:spPr>
        <p:txBody>
          <a:bodyPr/>
          <a:lstStyle/>
          <a:p>
            <a:r>
              <a:rPr lang="en-US" dirty="0" smtClean="0"/>
              <a:t>Herbert Spencer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7840" y="4100902"/>
            <a:ext cx="6461760" cy="1813851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Dr. Syed Mehdi Abbas </a:t>
            </a:r>
            <a:r>
              <a:rPr lang="en-US" dirty="0" err="1" smtClean="0"/>
              <a:t>Zaidi</a:t>
            </a:r>
            <a:endParaRPr lang="en-US" dirty="0" smtClean="0"/>
          </a:p>
          <a:p>
            <a:pPr algn="r"/>
            <a:r>
              <a:rPr lang="en-US" sz="1800" dirty="0" smtClean="0"/>
              <a:t>Associate Professor</a:t>
            </a:r>
          </a:p>
          <a:p>
            <a:pPr algn="r"/>
            <a:r>
              <a:rPr lang="en-US" sz="1600" dirty="0" smtClean="0"/>
              <a:t>Department of Sociology</a:t>
            </a:r>
          </a:p>
          <a:p>
            <a:pPr algn="r"/>
            <a:r>
              <a:rPr lang="en-US" sz="1600" dirty="0" smtClean="0"/>
              <a:t>Shia PG College, </a:t>
            </a:r>
            <a:r>
              <a:rPr lang="en-US" sz="1600" dirty="0" err="1" smtClean="0"/>
              <a:t>Lucknow</a:t>
            </a:r>
            <a:endParaRPr lang="en-US" sz="1600" dirty="0" smtClean="0"/>
          </a:p>
          <a:p>
            <a:pPr algn="r"/>
            <a:r>
              <a:rPr lang="en-US" sz="1600" dirty="0"/>
              <a:t>Email id: </a:t>
            </a:r>
            <a:r>
              <a:rPr lang="en-US" sz="1600" dirty="0">
                <a:hlinkClick r:id="rId2"/>
              </a:rPr>
              <a:t>mehdi.abbas92@gmail.com</a:t>
            </a:r>
            <a:endParaRPr lang="en-US" sz="1600" dirty="0"/>
          </a:p>
          <a:p>
            <a:pPr algn="r"/>
            <a:r>
              <a:rPr lang="en-US" sz="1600" dirty="0"/>
              <a:t>Contact Number-  </a:t>
            </a:r>
            <a:r>
              <a:rPr lang="en-US" sz="1600" dirty="0" smtClean="0"/>
              <a:t>9839287412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103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the analysis of physical evolution Spencer convinced that the underlying principles of all evolution are two</a:t>
            </a:r>
            <a:r>
              <a:rPr lang="en-US" dirty="0" smtClean="0"/>
              <a:t>:</a:t>
            </a:r>
          </a:p>
          <a:p>
            <a:pPr marL="925830" lvl="1" indent="-514350">
              <a:buSzPts val="2000"/>
              <a:buFont typeface="+mj-lt"/>
              <a:buAutoNum type="romanLcPeriod"/>
            </a:pPr>
            <a:r>
              <a:rPr lang="en-US" dirty="0">
                <a:solidFill>
                  <a:srgbClr val="000000"/>
                </a:solidFill>
              </a:rPr>
              <a:t>Movement from- simple to complex.</a:t>
            </a:r>
          </a:p>
          <a:p>
            <a:pPr marL="925830" lvl="1" indent="-514350">
              <a:buSzPts val="2000"/>
              <a:buFont typeface="+mj-lt"/>
              <a:buAutoNum type="romanLcPeriod"/>
            </a:pPr>
            <a:r>
              <a:rPr lang="en-US" dirty="0">
                <a:solidFill>
                  <a:srgbClr val="000000"/>
                </a:solidFill>
              </a:rPr>
              <a:t>Movement from homogeneous to heterogeneous.</a:t>
            </a:r>
          </a:p>
          <a:p>
            <a:endParaRPr lang="en-US" dirty="0" smtClean="0"/>
          </a:p>
          <a:p>
            <a:r>
              <a:rPr lang="en-US" dirty="0" smtClean="0"/>
              <a:t>Spencer’s </a:t>
            </a:r>
            <a:r>
              <a:rPr lang="en-US" dirty="0"/>
              <a:t>theory of social evolution points out to two stages:</a:t>
            </a:r>
          </a:p>
          <a:p>
            <a:pPr marL="925830" lvl="1" indent="-514350">
              <a:buFont typeface="+mj-lt"/>
              <a:buAutoNum type="romanUcPeriod"/>
            </a:pPr>
            <a:r>
              <a:rPr lang="en-US" dirty="0" smtClean="0"/>
              <a:t>The </a:t>
            </a:r>
            <a:r>
              <a:rPr lang="en-US" dirty="0"/>
              <a:t>movement from simple to compound societies.</a:t>
            </a:r>
          </a:p>
          <a:p>
            <a:pPr marL="925830" lvl="1" indent="-514350">
              <a:buFont typeface="+mj-lt"/>
              <a:buAutoNum type="romanUcPeriod"/>
            </a:pPr>
            <a:r>
              <a:rPr lang="en-US" dirty="0" smtClean="0"/>
              <a:t>Change </a:t>
            </a:r>
            <a:r>
              <a:rPr lang="en-US" dirty="0"/>
              <a:t>from militant society to industrial society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Darwinism is simply the application of the theories of Charles Darwin to </a:t>
            </a:r>
            <a:r>
              <a:rPr lang="en-US" dirty="0" smtClean="0"/>
              <a:t>society.</a:t>
            </a:r>
          </a:p>
          <a:p>
            <a:r>
              <a:rPr lang="en-US" dirty="0" smtClean="0"/>
              <a:t>Evolution </a:t>
            </a:r>
            <a:r>
              <a:rPr lang="en-US" dirty="0"/>
              <a:t>had become a largely accepted belief in the second Industrial Revolution; this was a continuation of those ideas outside of the scientific </a:t>
            </a:r>
            <a:r>
              <a:rPr lang="en-US" dirty="0" smtClean="0"/>
              <a:t>realm.</a:t>
            </a:r>
          </a:p>
          <a:p>
            <a:r>
              <a:rPr lang="en-US" dirty="0" smtClean="0"/>
              <a:t>William </a:t>
            </a:r>
            <a:r>
              <a:rPr lang="en-US" dirty="0"/>
              <a:t>Graham Sumner and Herbert Spencer both promoted Social Darwinism by stating that men were either “to struggle, to compete, to succeed, or to fail”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Those </a:t>
            </a:r>
            <a:r>
              <a:rPr lang="en-US" dirty="0"/>
              <a:t>who succeeded were fit to remain in society, and those who did not would eventually be eliminated.</a:t>
            </a:r>
          </a:p>
        </p:txBody>
      </p:sp>
    </p:spTree>
    <p:extLst>
      <p:ext uri="{BB962C8B-B14F-4D97-AF65-F5344CB8AC3E}">
        <p14:creationId xmlns:p14="http://schemas.microsoft.com/office/powerpoint/2010/main" val="572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Darwinism justified the actions of </a:t>
            </a:r>
            <a:r>
              <a:rPr lang="en-US" dirty="0" smtClean="0"/>
              <a:t>industrialists.</a:t>
            </a:r>
          </a:p>
          <a:p>
            <a:r>
              <a:rPr lang="en-US" dirty="0" smtClean="0"/>
              <a:t>They </a:t>
            </a:r>
            <a:r>
              <a:rPr lang="en-US" dirty="0"/>
              <a:t>claimed that their success, actions, and wealth were all justified by nature since they were “superior”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Tycoons </a:t>
            </a:r>
            <a:r>
              <a:rPr lang="en-US" dirty="0"/>
              <a:t>such as Rockefeller believed that they were indeed more fit to live, and that a poor man’s situation was a result of his shortcomings and lack of evolutionary fitness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Even </a:t>
            </a:r>
            <a:r>
              <a:rPr lang="en-US" dirty="0"/>
              <a:t>worker’s unions would fail because the natural law of competition would have to </a:t>
            </a:r>
            <a:r>
              <a:rPr lang="en-US" dirty="0" smtClean="0"/>
              <a:t>survive.</a:t>
            </a:r>
          </a:p>
        </p:txBody>
      </p:sp>
    </p:spTree>
    <p:extLst>
      <p:ext uri="{BB962C8B-B14F-4D97-AF65-F5344CB8AC3E}">
        <p14:creationId xmlns:p14="http://schemas.microsoft.com/office/powerpoint/2010/main" val="195991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as far back as Reconstruction it was seen in American society for reasoning as to why African Americans and poor Northerners were failing and should not be assisted.</a:t>
            </a:r>
          </a:p>
          <a:p>
            <a:r>
              <a:rPr lang="en-US" dirty="0"/>
              <a:t>Social Darwinism expanded beyond the bounds of society and the economy though; it was also used as justification for the Imperialism of the United States.</a:t>
            </a:r>
          </a:p>
          <a:p>
            <a:r>
              <a:rPr lang="en-US" dirty="0"/>
              <a:t>The US had become the most powerful and greatest nation in the world, and natives in countries such as the Philippines and Puerto Rico were not suited to rule themselves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64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Ritzer</a:t>
            </a:r>
            <a:r>
              <a:rPr lang="en-US" dirty="0"/>
              <a:t>, George- Sociological </a:t>
            </a:r>
            <a:r>
              <a:rPr lang="en-US" dirty="0" smtClean="0"/>
              <a:t>Theory</a:t>
            </a:r>
          </a:p>
          <a:p>
            <a:endParaRPr lang="en-US" dirty="0"/>
          </a:p>
          <a:p>
            <a:r>
              <a:rPr lang="en-US" dirty="0"/>
              <a:t>Turner J.H.- The Structure of Sociological </a:t>
            </a:r>
            <a:r>
              <a:rPr lang="en-US" dirty="0" smtClean="0"/>
              <a:t>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7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5445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5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Herbert Spencer (</a:t>
            </a:r>
            <a:r>
              <a:rPr lang="it-IT" sz="4000" dirty="0"/>
              <a:t>27 April 1820 - 8</a:t>
            </a:r>
            <a:r>
              <a:rPr lang="it-IT" sz="4000" dirty="0" smtClean="0"/>
              <a:t> </a:t>
            </a:r>
            <a:r>
              <a:rPr lang="it-IT" sz="4000" dirty="0" err="1"/>
              <a:t>December</a:t>
            </a:r>
            <a:r>
              <a:rPr lang="it-IT" sz="4000" dirty="0"/>
              <a:t> 1903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227" y="1600200"/>
            <a:ext cx="4300922" cy="4800600"/>
          </a:xfrm>
        </p:spPr>
        <p:txBody>
          <a:bodyPr>
            <a:noAutofit/>
          </a:bodyPr>
          <a:lstStyle/>
          <a:p>
            <a:r>
              <a:rPr lang="en-US" sz="1600" dirty="0"/>
              <a:t>Herbert Spencer was an English philosopher, biologist and </a:t>
            </a:r>
            <a:r>
              <a:rPr lang="en-US" sz="1600" dirty="0" smtClean="0"/>
              <a:t>sociologist.</a:t>
            </a:r>
          </a:p>
          <a:p>
            <a:r>
              <a:rPr lang="en-US" sz="1600" dirty="0" smtClean="0"/>
              <a:t>He </a:t>
            </a:r>
            <a:r>
              <a:rPr lang="en-US" sz="1600" dirty="0"/>
              <a:t>highly contributed his expertise knowledge in ethics religion, anthropology , economics, political theory, philosophy, biology, sociology and </a:t>
            </a:r>
            <a:r>
              <a:rPr lang="en-US" sz="1600" dirty="0" smtClean="0"/>
              <a:t>psychology.</a:t>
            </a:r>
          </a:p>
          <a:p>
            <a:r>
              <a:rPr lang="en-US" sz="1600" dirty="0" smtClean="0"/>
              <a:t>He </a:t>
            </a:r>
            <a:r>
              <a:rPr lang="en-US" sz="1600" dirty="0"/>
              <a:t>was nominated for the Nobel Prize in Literature in 1992.  He was the first person to coin the phrase “survival of the </a:t>
            </a:r>
            <a:r>
              <a:rPr lang="en-US" sz="1600" dirty="0" smtClean="0"/>
              <a:t>fittest.”</a:t>
            </a:r>
          </a:p>
          <a:p>
            <a:r>
              <a:rPr lang="en-US" sz="1600" dirty="0" smtClean="0"/>
              <a:t>His </a:t>
            </a:r>
            <a:r>
              <a:rPr lang="en-US" sz="1600" dirty="0"/>
              <a:t>works were translated into many other languages of the world including German, Italian, Spanish, French, Russian, Japanese and Chinese.</a:t>
            </a:r>
          </a:p>
        </p:txBody>
      </p:sp>
      <p:pic>
        <p:nvPicPr>
          <p:cNvPr id="4" name="Picture 3" descr="Herbert-Spenc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32" y="1672112"/>
            <a:ext cx="3389879" cy="455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3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Spencer’s Major Works</a:t>
            </a:r>
            <a:endParaRPr lang="en-US" dirty="0"/>
          </a:p>
        </p:txBody>
      </p:sp>
      <p:pic>
        <p:nvPicPr>
          <p:cNvPr id="4" name="Picture 3" descr="516oEE+hIG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82" y="2313758"/>
            <a:ext cx="1675494" cy="2520000"/>
          </a:xfrm>
          <a:prstGeom prst="rect">
            <a:avLst/>
          </a:prstGeom>
        </p:spPr>
      </p:pic>
      <p:pic>
        <p:nvPicPr>
          <p:cNvPr id="5" name="Picture 4" descr="51diyXOL1gL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517" y="2313758"/>
            <a:ext cx="1800000" cy="2520000"/>
          </a:xfrm>
          <a:prstGeom prst="rect">
            <a:avLst/>
          </a:prstGeom>
        </p:spPr>
      </p:pic>
      <p:pic>
        <p:nvPicPr>
          <p:cNvPr id="6" name="Picture 5" descr="328688.jp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792" y="2313758"/>
            <a:ext cx="1800000" cy="2520000"/>
          </a:xfrm>
          <a:prstGeom prst="rect">
            <a:avLst/>
          </a:prstGeom>
        </p:spPr>
      </p:pic>
      <p:pic>
        <p:nvPicPr>
          <p:cNvPr id="7" name="Picture 6" descr="37462295.jpg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061" y="2313758"/>
            <a:ext cx="180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6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Spencer represented societies as ‘social organisms’ but he also interpreted social life as a ‘spontaneous order’.</a:t>
            </a:r>
          </a:p>
          <a:p>
            <a:r>
              <a:rPr lang="en-US" dirty="0" smtClean="0"/>
              <a:t>“Society is akin to a special organism obeying its own laws of ‘progress’.”</a:t>
            </a:r>
          </a:p>
          <a:p>
            <a:r>
              <a:rPr lang="en-US" dirty="0"/>
              <a:t>The sociological challenge he tackled was how to </a:t>
            </a:r>
            <a:r>
              <a:rPr lang="en-US" dirty="0" err="1"/>
              <a:t>conceptualise</a:t>
            </a:r>
            <a:r>
              <a:rPr lang="en-US" dirty="0"/>
              <a:t> order, pattern and change in the mutually interdependent lives of social individuals as moral beings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498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Herbert Spencer, Society is not merely a collection of individuals; it is more than that; just as an organism is more than a mere collection of cells. </a:t>
            </a:r>
            <a:endParaRPr lang="en-US" dirty="0" smtClean="0"/>
          </a:p>
          <a:p>
            <a:r>
              <a:rPr lang="en-US" dirty="0" smtClean="0"/>
              <a:t>He reformulated Organic </a:t>
            </a:r>
            <a:r>
              <a:rPr lang="en-US" dirty="0"/>
              <a:t>analogy which is a staple of ancient and medieval </a:t>
            </a:r>
            <a:r>
              <a:rPr lang="en-US" dirty="0" smtClean="0"/>
              <a:t>thought.</a:t>
            </a:r>
          </a:p>
          <a:p>
            <a:r>
              <a:rPr lang="en-US" dirty="0"/>
              <a:t>He regarded the recognition of the similarity between society and organism as the first step towards a general theory of evolution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1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most important contribution of Herbert Spencer to Sociology is the theory of </a:t>
            </a:r>
            <a:r>
              <a:rPr lang="en-US" dirty="0" smtClean="0"/>
              <a:t>evolution.</a:t>
            </a:r>
          </a:p>
          <a:p>
            <a:r>
              <a:rPr lang="en-US" dirty="0" smtClean="0"/>
              <a:t>He </a:t>
            </a:r>
            <a:r>
              <a:rPr lang="en-US" dirty="0"/>
              <a:t>utilized the principles of physical and biological evolution in order to elaborate and explain his theory of Social evolution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Spencer, evolution pervaded the inorganic as well as organic realm. His voluminous work also treated “Super organic evolution” </a:t>
            </a:r>
            <a:r>
              <a:rPr lang="en-US" dirty="0" smtClean="0"/>
              <a:t>(social </a:t>
            </a:r>
            <a:r>
              <a:rPr lang="en-US" dirty="0"/>
              <a:t>evolution), and evolution of super organic products </a:t>
            </a:r>
            <a:r>
              <a:rPr lang="en-US" dirty="0" smtClean="0"/>
              <a:t>(cultural </a:t>
            </a:r>
            <a:r>
              <a:rPr lang="en-US" dirty="0"/>
              <a:t>evolution)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Within the Framework of Universal evolution, Spencer developed his basic three laws and four secondary propositions—each building upon each and all upon the doctrine of 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1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Basic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Law of persistence of </a:t>
            </a:r>
            <a:r>
              <a:rPr lang="en-US" dirty="0" smtClean="0"/>
              <a:t>force </a:t>
            </a:r>
            <a:r>
              <a:rPr lang="en-US" dirty="0"/>
              <a:t>(Some ultimate cause that transcends knowledge</a:t>
            </a:r>
            <a:r>
              <a:rPr lang="en-US" dirty="0" smtClean="0"/>
              <a:t>).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Law of the indestructibility of </a:t>
            </a:r>
            <a:r>
              <a:rPr lang="en-US" dirty="0" smtClean="0"/>
              <a:t>matter.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law of Continuity of motion.</a:t>
            </a:r>
          </a:p>
        </p:txBody>
      </p:sp>
    </p:spTree>
    <p:extLst>
      <p:ext uri="{BB962C8B-B14F-4D97-AF65-F5344CB8AC3E}">
        <p14:creationId xmlns:p14="http://schemas.microsoft.com/office/powerpoint/2010/main" val="365535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635" y="274638"/>
            <a:ext cx="7902880" cy="1143000"/>
          </a:xfrm>
        </p:spPr>
        <p:txBody>
          <a:bodyPr/>
          <a:lstStyle/>
          <a:p>
            <a:r>
              <a:rPr lang="en-US" sz="4400" dirty="0"/>
              <a:t>F</a:t>
            </a:r>
            <a:r>
              <a:rPr lang="en-US" sz="4400" dirty="0" smtClean="0"/>
              <a:t>our Secondary Propositions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Persistence </a:t>
            </a:r>
            <a:r>
              <a:rPr lang="en-US" dirty="0"/>
              <a:t>of the relationship between the forces. (Harmony of all laws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Principle </a:t>
            </a:r>
            <a:r>
              <a:rPr lang="en-US" dirty="0"/>
              <a:t>of formal changes and uniformity</a:t>
            </a:r>
            <a:r>
              <a:rPr lang="en-US" dirty="0" smtClean="0"/>
              <a:t>.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Principle </a:t>
            </a:r>
            <a:r>
              <a:rPr lang="en-US" dirty="0"/>
              <a:t>of least resistance and greatest attraction</a:t>
            </a:r>
            <a:r>
              <a:rPr lang="en-US" dirty="0" smtClean="0"/>
              <a:t>.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Principle </a:t>
            </a:r>
            <a:r>
              <a:rPr lang="en-US" dirty="0"/>
              <a:t>of gradual motion.</a:t>
            </a:r>
          </a:p>
        </p:txBody>
      </p:sp>
    </p:spTree>
    <p:extLst>
      <p:ext uri="{BB962C8B-B14F-4D97-AF65-F5344CB8AC3E}">
        <p14:creationId xmlns:p14="http://schemas.microsoft.com/office/powerpoint/2010/main" val="41750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Important factors which Spencer Emphasized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instability of the homogeneous.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multi-</a:t>
            </a:r>
            <a:r>
              <a:rPr lang="en-US" dirty="0" err="1"/>
              <a:t>fication</a:t>
            </a:r>
            <a:r>
              <a:rPr lang="en-US" dirty="0"/>
              <a:t> of effects.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Segregation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Equilibrium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Dissolution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6431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90</TotalTime>
  <Words>814</Words>
  <Application>Microsoft Macintosh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Herbert Spencer</vt:lpstr>
      <vt:lpstr>Herbert Spencer (27 April 1820 - 8 December 1903)</vt:lpstr>
      <vt:lpstr>Spencer’s Major Works</vt:lpstr>
      <vt:lpstr>Organicism</vt:lpstr>
      <vt:lpstr>Organic Analogy</vt:lpstr>
      <vt:lpstr>Social Evolution</vt:lpstr>
      <vt:lpstr>The Three Basic Laws</vt:lpstr>
      <vt:lpstr>Four Secondary Propositions</vt:lpstr>
      <vt:lpstr>Important factors which Spencer Emphasized</vt:lpstr>
      <vt:lpstr>Analysis of Evolution</vt:lpstr>
      <vt:lpstr>Social Darwinism</vt:lpstr>
      <vt:lpstr>Effects on Society</vt:lpstr>
      <vt:lpstr>Continuum</vt:lpstr>
      <vt:lpstr>Reference</vt:lpstr>
      <vt:lpstr>Thank You</vt:lpstr>
    </vt:vector>
  </TitlesOfParts>
  <Company>institution or 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Herbert Spencer</dc:title>
  <dc:creator>SHANDAR ABBAS</dc:creator>
  <cp:lastModifiedBy>SHANDAR ABBAS</cp:lastModifiedBy>
  <cp:revision>49</cp:revision>
  <dcterms:created xsi:type="dcterms:W3CDTF">2020-07-08T17:19:42Z</dcterms:created>
  <dcterms:modified xsi:type="dcterms:W3CDTF">2020-08-10T17:22:17Z</dcterms:modified>
</cp:coreProperties>
</file>